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  <p:sldId id="267" r:id="rId12"/>
    <p:sldId id="266" r:id="rId13"/>
    <p:sldId id="269" r:id="rId14"/>
    <p:sldId id="270" r:id="rId15"/>
    <p:sldId id="273" r:id="rId16"/>
    <p:sldId id="272" r:id="rId17"/>
    <p:sldId id="271" r:id="rId1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EE954-7CBF-4BE0-8A88-402A7A997323}" type="datetimeFigureOut">
              <a:rPr lang="nl-NL" smtClean="0"/>
              <a:pPr/>
              <a:t>10-1-2017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714BC-482E-4350-9A64-A00B3B28F20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EE954-7CBF-4BE0-8A88-402A7A997323}" type="datetimeFigureOut">
              <a:rPr lang="nl-NL" smtClean="0"/>
              <a:pPr/>
              <a:t>10-1-2017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714BC-482E-4350-9A64-A00B3B28F20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EE954-7CBF-4BE0-8A88-402A7A997323}" type="datetimeFigureOut">
              <a:rPr lang="nl-NL" smtClean="0"/>
              <a:pPr/>
              <a:t>10-1-2017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714BC-482E-4350-9A64-A00B3B28F20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EE954-7CBF-4BE0-8A88-402A7A997323}" type="datetimeFigureOut">
              <a:rPr lang="nl-NL" smtClean="0"/>
              <a:pPr/>
              <a:t>10-1-2017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714BC-482E-4350-9A64-A00B3B28F20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EE954-7CBF-4BE0-8A88-402A7A997323}" type="datetimeFigureOut">
              <a:rPr lang="nl-NL" smtClean="0"/>
              <a:pPr/>
              <a:t>10-1-2017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714BC-482E-4350-9A64-A00B3B28F20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EE954-7CBF-4BE0-8A88-402A7A997323}" type="datetimeFigureOut">
              <a:rPr lang="nl-NL" smtClean="0"/>
              <a:pPr/>
              <a:t>10-1-2017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714BC-482E-4350-9A64-A00B3B28F20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EE954-7CBF-4BE0-8A88-402A7A997323}" type="datetimeFigureOut">
              <a:rPr lang="nl-NL" smtClean="0"/>
              <a:pPr/>
              <a:t>10-1-2017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714BC-482E-4350-9A64-A00B3B28F20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EE954-7CBF-4BE0-8A88-402A7A997323}" type="datetimeFigureOut">
              <a:rPr lang="nl-NL" smtClean="0"/>
              <a:pPr/>
              <a:t>10-1-2017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714BC-482E-4350-9A64-A00B3B28F20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EE954-7CBF-4BE0-8A88-402A7A997323}" type="datetimeFigureOut">
              <a:rPr lang="nl-NL" smtClean="0"/>
              <a:pPr/>
              <a:t>10-1-2017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714BC-482E-4350-9A64-A00B3B28F20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EE954-7CBF-4BE0-8A88-402A7A997323}" type="datetimeFigureOut">
              <a:rPr lang="nl-NL" smtClean="0"/>
              <a:pPr/>
              <a:t>10-1-2017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714BC-482E-4350-9A64-A00B3B28F20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EE954-7CBF-4BE0-8A88-402A7A997323}" type="datetimeFigureOut">
              <a:rPr lang="nl-NL" smtClean="0"/>
              <a:pPr/>
              <a:t>10-1-2017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714BC-482E-4350-9A64-A00B3B28F20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BEE954-7CBF-4BE0-8A88-402A7A997323}" type="datetimeFigureOut">
              <a:rPr lang="nl-NL" smtClean="0"/>
              <a:pPr/>
              <a:t>10-1-2017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6714BC-482E-4350-9A64-A00B3B28F20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nl/url?sa=i&amp;rct=j&amp;q=&amp;esrc=s&amp;frm=1&amp;source=images&amp;cd=&amp;cad=rja&amp;uact=8&amp;ved=0CAcQjRw&amp;url=http://disney.wikia.com/wiki/Category:Robin_Hood_characters&amp;ei=UN6uVNjnFNbUaviAgZAB&amp;bvm=bv.83134100,d.d2s&amp;psig=AFQjCNHi30jrURdabBRENnT5-E4Pf1vDYQ&amp;ust=1420832701294864" TargetMode="External"/><Relationship Id="rId2" Type="http://schemas.openxmlformats.org/officeDocument/2006/relationships/hyperlink" Target="http://www.youtube.com/watch?v=0ozNSKTpyjw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google.nl/url?sa=i&amp;rct=j&amp;q=&amp;esrc=s&amp;frm=1&amp;source=images&amp;cd=&amp;cad=rja&amp;uact=8&amp;ved=0CAcQjRw&amp;url=https://biflatie.nl/tag/macht/&amp;ei=5OKuVMXWDY3bavecgeAH&amp;bvm=bv.83134100,d.d2s&amp;psig=AFQjCNHI8_73L8S6VrpTgbLlbhXD6hDdpw&amp;ust=1420833871166437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Paragraaf 4.4 Het ontstaan van machtige staten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l-NL" dirty="0" smtClean="0"/>
              <a:t>De tijd van steden en staten</a:t>
            </a:r>
          </a:p>
          <a:p>
            <a:r>
              <a:rPr lang="nl-NL" dirty="0" smtClean="0"/>
              <a:t>Late middeleeuwen</a:t>
            </a:r>
          </a:p>
          <a:p>
            <a:r>
              <a:rPr lang="nl-NL" dirty="0" smtClean="0"/>
              <a:t>1000 – 1500</a:t>
            </a:r>
          </a:p>
          <a:p>
            <a:r>
              <a:rPr lang="nl-NL" dirty="0" smtClean="0"/>
              <a:t>Vooral 13</a:t>
            </a:r>
            <a:r>
              <a:rPr lang="nl-NL" baseline="30000" dirty="0" smtClean="0"/>
              <a:t>e</a:t>
            </a:r>
            <a:r>
              <a:rPr lang="nl-NL" dirty="0" smtClean="0"/>
              <a:t>/ 14</a:t>
            </a:r>
            <a:r>
              <a:rPr lang="nl-NL" baseline="30000" dirty="0" smtClean="0"/>
              <a:t>e</a:t>
            </a:r>
            <a:r>
              <a:rPr lang="nl-NL" dirty="0" smtClean="0"/>
              <a:t> / 15</a:t>
            </a:r>
            <a:r>
              <a:rPr lang="nl-NL" baseline="30000" dirty="0" smtClean="0"/>
              <a:t>e</a:t>
            </a:r>
            <a:r>
              <a:rPr lang="nl-NL" dirty="0" smtClean="0"/>
              <a:t> eeuw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Antwoord 4:</a:t>
            </a:r>
          </a:p>
          <a:p>
            <a:pPr>
              <a:buNone/>
            </a:pPr>
            <a:r>
              <a:rPr lang="nl-NL" b="1" dirty="0" smtClean="0"/>
              <a:t>Duitse keizerrijk</a:t>
            </a:r>
            <a:r>
              <a:rPr lang="nl-NL" dirty="0" smtClean="0"/>
              <a:t>: hoe succesvol gecentraliseerd?</a:t>
            </a:r>
          </a:p>
          <a:p>
            <a:pPr>
              <a:buNone/>
            </a:pPr>
            <a:r>
              <a:rPr lang="nl-NL" b="1" u="sng" dirty="0" smtClean="0">
                <a:solidFill>
                  <a:srgbClr val="FF0000"/>
                </a:solidFill>
              </a:rPr>
              <a:t>NIET</a:t>
            </a:r>
            <a:r>
              <a:rPr lang="nl-NL" dirty="0" smtClean="0"/>
              <a:t> </a:t>
            </a:r>
            <a:r>
              <a:rPr lang="nl-NL" dirty="0" smtClean="0"/>
              <a:t>succesvol omdat door de Investituurstrijd </a:t>
            </a:r>
          </a:p>
          <a:p>
            <a:pPr>
              <a:buNone/>
            </a:pPr>
            <a:r>
              <a:rPr lang="nl-NL" dirty="0" smtClean="0"/>
              <a:t>(par. 4.3) de macht van de kleinere </a:t>
            </a:r>
          </a:p>
          <a:p>
            <a:pPr>
              <a:buNone/>
            </a:pPr>
            <a:r>
              <a:rPr lang="nl-NL" dirty="0" smtClean="0"/>
              <a:t>vorstendommen (hertogen /graven) groot bleef. </a:t>
            </a:r>
            <a:endParaRPr lang="nl-NL" dirty="0" smtClean="0"/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l-NL" sz="2800" dirty="0" smtClean="0"/>
              <a:t>Het verloop van de investituurstrijd was bepalend voor de verdeling van de macht in Midden-Europa (Duitse keizerrijk)</a:t>
            </a:r>
            <a:endParaRPr lang="nl-NL" sz="2800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4417" y="1628800"/>
            <a:ext cx="6275165" cy="4525963"/>
          </a:xfrm>
        </p:spPr>
      </p:pic>
      <p:sp>
        <p:nvSpPr>
          <p:cNvPr id="5" name="Stroomdiagram: Alternatief proces 4"/>
          <p:cNvSpPr/>
          <p:nvPr/>
        </p:nvSpPr>
        <p:spPr>
          <a:xfrm>
            <a:off x="3419872" y="2708920"/>
            <a:ext cx="1368152" cy="1728192"/>
          </a:xfrm>
          <a:prstGeom prst="flowChartAlternateProcess">
            <a:avLst/>
          </a:prstGeom>
          <a:noFill/>
          <a:ln w="793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Toelichting met PIJL-LINKS 5"/>
          <p:cNvSpPr/>
          <p:nvPr/>
        </p:nvSpPr>
        <p:spPr>
          <a:xfrm>
            <a:off x="5148127" y="2564904"/>
            <a:ext cx="3250704" cy="2592288"/>
          </a:xfrm>
          <a:prstGeom prst="lef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Dit is o.a. het gevolg van het verloop van de investituurstrijd. Duitsland is een lappendeken van staten en staatjes. Centralisatie? = niet gelukt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92240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23528" y="1340768"/>
            <a:ext cx="8229600" cy="525658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nl-NL" dirty="0" smtClean="0"/>
              <a:t>Antwoord 4:</a:t>
            </a:r>
          </a:p>
          <a:p>
            <a:pPr>
              <a:buNone/>
            </a:pPr>
            <a:r>
              <a:rPr lang="nl-NL" b="1" dirty="0" smtClean="0"/>
              <a:t>Noordelijke Nederlanden</a:t>
            </a:r>
            <a:r>
              <a:rPr lang="nl-NL" dirty="0" smtClean="0"/>
              <a:t>: hoe succesvol </a:t>
            </a:r>
          </a:p>
          <a:p>
            <a:pPr>
              <a:buNone/>
            </a:pPr>
            <a:r>
              <a:rPr lang="nl-NL" dirty="0" smtClean="0"/>
              <a:t>gecentraliseerd?</a:t>
            </a:r>
          </a:p>
          <a:p>
            <a:pPr>
              <a:buNone/>
            </a:pPr>
            <a:endParaRPr lang="nl-NL" b="1" u="sng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nl-NL" b="1" u="sng" dirty="0" smtClean="0">
                <a:solidFill>
                  <a:srgbClr val="FF0000"/>
                </a:solidFill>
              </a:rPr>
              <a:t>NIET</a:t>
            </a:r>
            <a:r>
              <a:rPr lang="nl-NL" dirty="0" smtClean="0"/>
              <a:t> succesvol omdat leenmannen zich hier als zelfstandige vorsten gedroegen. En de Brabantse steden hadden de vorst een oorkonde </a:t>
            </a:r>
            <a:r>
              <a:rPr lang="nl-NL" sz="1900" dirty="0" smtClean="0"/>
              <a:t>(geen belasting en oorlog zonder toestemming) </a:t>
            </a:r>
            <a:r>
              <a:rPr lang="nl-NL" dirty="0" smtClean="0"/>
              <a:t>laten ondertekenen die de positie van de vorst verzwakte. Pas rond 1500 centralisatiepogingen (bijv. door Karel V en </a:t>
            </a:r>
            <a:r>
              <a:rPr lang="nl-NL" dirty="0" err="1" smtClean="0"/>
              <a:t>Filips</a:t>
            </a:r>
            <a:r>
              <a:rPr lang="nl-NL" dirty="0" smtClean="0"/>
              <a:t> II: par. 6.1)</a:t>
            </a:r>
          </a:p>
          <a:p>
            <a:pPr>
              <a:buNone/>
            </a:pPr>
            <a:r>
              <a:rPr lang="nl-NL" dirty="0"/>
              <a:t>		</a:t>
            </a:r>
            <a:endParaRPr lang="nl-NL" dirty="0" smtClean="0"/>
          </a:p>
          <a:p>
            <a:pPr>
              <a:buNone/>
            </a:pPr>
            <a:r>
              <a:rPr lang="nl-NL" dirty="0" smtClean="0"/>
              <a:t>	Parlement (of Staten-Generaal) had veel macht. Dit is een standenvergadering (1</a:t>
            </a:r>
            <a:r>
              <a:rPr lang="nl-NL" baseline="30000" dirty="0" smtClean="0"/>
              <a:t>e</a:t>
            </a:r>
            <a:r>
              <a:rPr lang="nl-NL" dirty="0" smtClean="0"/>
              <a:t>, 2</a:t>
            </a:r>
            <a:r>
              <a:rPr lang="nl-NL" baseline="30000" dirty="0" smtClean="0"/>
              <a:t>e</a:t>
            </a:r>
            <a:r>
              <a:rPr lang="nl-NL" dirty="0" smtClean="0"/>
              <a:t>, 3</a:t>
            </a:r>
            <a:r>
              <a:rPr lang="nl-NL" baseline="30000" dirty="0" smtClean="0"/>
              <a:t>e</a:t>
            </a:r>
            <a:r>
              <a:rPr lang="nl-NL" dirty="0" smtClean="0"/>
              <a:t> stand)</a:t>
            </a:r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nl-NL" dirty="0" smtClean="0"/>
              <a:t>Antwoord 4:</a:t>
            </a:r>
          </a:p>
          <a:p>
            <a:pPr>
              <a:buNone/>
            </a:pPr>
            <a:r>
              <a:rPr lang="nl-NL" b="1" dirty="0" smtClean="0"/>
              <a:t>Frankrijk</a:t>
            </a:r>
            <a:r>
              <a:rPr lang="nl-NL" dirty="0" smtClean="0"/>
              <a:t>: hoe succesvol gecentraliseerd?</a:t>
            </a:r>
          </a:p>
          <a:p>
            <a:pPr>
              <a:buNone/>
            </a:pPr>
            <a:endParaRPr lang="nl-NL" b="1" u="sng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nl-NL" b="1" u="sng" dirty="0" smtClean="0">
                <a:solidFill>
                  <a:srgbClr val="FF0000"/>
                </a:solidFill>
              </a:rPr>
              <a:t>WEL</a:t>
            </a:r>
            <a:r>
              <a:rPr lang="nl-NL" dirty="0" smtClean="0"/>
              <a:t> succesvol omdat:</a:t>
            </a:r>
          </a:p>
          <a:p>
            <a:pPr marL="514350" indent="-514350">
              <a:buAutoNum type="arabicPeriod"/>
            </a:pPr>
            <a:r>
              <a:rPr lang="nl-NL" dirty="0" smtClean="0"/>
              <a:t>Het koninklijk domein (landgoed) lag centraal</a:t>
            </a:r>
          </a:p>
          <a:p>
            <a:pPr marL="514350" indent="-514350">
              <a:buAutoNum type="arabicPeriod"/>
            </a:pPr>
            <a:r>
              <a:rPr lang="nl-NL" dirty="0" smtClean="0"/>
              <a:t>Rijk handelsgebied </a:t>
            </a:r>
            <a:r>
              <a:rPr lang="nl-NL" dirty="0" smtClean="0">
                <a:sym typeface="Wingdings" pitchFamily="2" charset="2"/>
              </a:rPr>
              <a:t> veel belasting innen</a:t>
            </a:r>
          </a:p>
          <a:p>
            <a:pPr marL="514350" indent="-514350">
              <a:buAutoNum type="arabicPeriod"/>
            </a:pPr>
            <a:r>
              <a:rPr lang="nl-NL" dirty="0" smtClean="0">
                <a:sym typeface="Wingdings" pitchFamily="2" charset="2"/>
              </a:rPr>
              <a:t>Gunstige familieomstandigheden (vaak maar één zoon, </a:t>
            </a:r>
            <a:r>
              <a:rPr lang="nl-NL" dirty="0" smtClean="0">
                <a:sym typeface="Wingdings" pitchFamily="2" charset="2"/>
              </a:rPr>
              <a:t>handig </a:t>
            </a:r>
            <a:r>
              <a:rPr lang="nl-NL" dirty="0" smtClean="0">
                <a:sym typeface="Wingdings" pitchFamily="2" charset="2"/>
              </a:rPr>
              <a:t>met erven)</a:t>
            </a:r>
          </a:p>
          <a:p>
            <a:pPr marL="514350" indent="-514350">
              <a:buAutoNum type="arabicPeriod"/>
            </a:pPr>
            <a:r>
              <a:rPr lang="nl-NL" dirty="0" smtClean="0"/>
              <a:t> Succesvolle oorlogvoering (Honderdjarige oorlog)</a:t>
            </a:r>
          </a:p>
          <a:p>
            <a:pPr marL="514350" indent="-514350">
              <a:buNone/>
            </a:pPr>
            <a:r>
              <a:rPr lang="nl-NL" dirty="0" smtClean="0"/>
              <a:t>	</a:t>
            </a:r>
          </a:p>
          <a:p>
            <a:pPr marL="514350" indent="-514350">
              <a:buNone/>
            </a:pPr>
            <a:r>
              <a:rPr lang="nl-NL" dirty="0"/>
              <a:t>	</a:t>
            </a:r>
            <a:r>
              <a:rPr lang="nl-NL" dirty="0" smtClean="0"/>
              <a:t>Wel een parlement (of Staten-Generaal) maar deze had weinig tot geen macht. </a:t>
            </a:r>
          </a:p>
          <a:p>
            <a:pPr>
              <a:buNone/>
            </a:pPr>
            <a:endParaRPr lang="nl-NL" dirty="0" smtClean="0"/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nl-NL" dirty="0" smtClean="0"/>
              <a:t>Antwoord 4:</a:t>
            </a:r>
          </a:p>
          <a:p>
            <a:pPr>
              <a:buNone/>
            </a:pPr>
            <a:r>
              <a:rPr lang="nl-NL" b="1" dirty="0" smtClean="0"/>
              <a:t>Engeland</a:t>
            </a:r>
            <a:r>
              <a:rPr lang="nl-NL" dirty="0" smtClean="0"/>
              <a:t>: hoe succesvol gecentraliseerd?</a:t>
            </a:r>
          </a:p>
          <a:p>
            <a:pPr>
              <a:buNone/>
            </a:pPr>
            <a:endParaRPr lang="nl-NL" b="1" u="sng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nl-NL" b="1" u="sng" dirty="0" smtClean="0">
                <a:solidFill>
                  <a:srgbClr val="FF0000"/>
                </a:solidFill>
              </a:rPr>
              <a:t>MATIG</a:t>
            </a:r>
            <a:r>
              <a:rPr lang="nl-NL" dirty="0" smtClean="0"/>
              <a:t> succesvol omdat:</a:t>
            </a:r>
          </a:p>
          <a:p>
            <a:pPr>
              <a:buNone/>
            </a:pPr>
            <a:r>
              <a:rPr lang="nl-NL" dirty="0" smtClean="0"/>
              <a:t>Willem de Veroveraar (1066) veel macht naar zich toe trok en veel gebieden had veroverd en slim bestuurde. </a:t>
            </a:r>
          </a:p>
          <a:p>
            <a:pPr>
              <a:buNone/>
            </a:pPr>
            <a:r>
              <a:rPr lang="nl-NL" dirty="0" smtClean="0"/>
              <a:t>Maar:</a:t>
            </a:r>
          </a:p>
          <a:p>
            <a:pPr>
              <a:buNone/>
            </a:pPr>
            <a:r>
              <a:rPr lang="nl-NL" dirty="0"/>
              <a:t>	</a:t>
            </a:r>
            <a:r>
              <a:rPr lang="nl-NL" dirty="0" smtClean="0"/>
              <a:t>1215 Magna </a:t>
            </a:r>
            <a:r>
              <a:rPr lang="nl-NL" dirty="0" err="1" smtClean="0"/>
              <a:t>Carta</a:t>
            </a:r>
            <a:r>
              <a:rPr lang="nl-NL" dirty="0" smtClean="0"/>
              <a:t>: edelen (in het parlement) kregen meer macht (door middel van deze oorkonde) ten koste van de koning: Jan zonder Land (die maakte het een beetje bont met oorlogsvoering en belasting heffen). </a:t>
            </a:r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Parlement / Staten-Generaal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	In de middeleeuwen </a:t>
            </a:r>
            <a:r>
              <a:rPr lang="nl-NL" sz="1800" dirty="0" smtClean="0"/>
              <a:t>(want we hebben nu nog steeds parlementen maar die zijn anders ingericht)</a:t>
            </a:r>
            <a:r>
              <a:rPr lang="nl-NL" dirty="0" smtClean="0"/>
              <a:t> was een </a:t>
            </a:r>
            <a:r>
              <a:rPr lang="nl-NL" b="1" u="sng" dirty="0" smtClean="0"/>
              <a:t>parlement</a:t>
            </a:r>
            <a:r>
              <a:rPr lang="nl-NL" dirty="0" smtClean="0"/>
              <a:t> </a:t>
            </a:r>
            <a:r>
              <a:rPr lang="nl-NL" sz="1800" dirty="0" smtClean="0"/>
              <a:t>(ander woord = Staten-Generaal)</a:t>
            </a:r>
            <a:r>
              <a:rPr lang="nl-NL" dirty="0" smtClean="0"/>
              <a:t> een overlegorgaan / vergadering van de </a:t>
            </a:r>
            <a:r>
              <a:rPr lang="nl-NL" b="1" u="sng" dirty="0" smtClean="0"/>
              <a:t>drie standen </a:t>
            </a:r>
            <a:r>
              <a:rPr lang="nl-NL" dirty="0" smtClean="0"/>
              <a:t>met de koning. In het parlement werd door de koning of keizer toestemming gevraagd voor belastingheffing of oorlogvoering. </a:t>
            </a:r>
          </a:p>
          <a:p>
            <a:pPr>
              <a:buNone/>
            </a:pPr>
            <a:endParaRPr lang="nl-NL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Vraag </a:t>
            </a:r>
            <a:r>
              <a:rPr lang="nl-NL" dirty="0" smtClean="0"/>
              <a:t>5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	</a:t>
            </a:r>
            <a:r>
              <a:rPr lang="nl-NL" dirty="0" smtClean="0">
                <a:solidFill>
                  <a:srgbClr val="FF0000"/>
                </a:solidFill>
              </a:rPr>
              <a:t>Wanneer zou Jan zonder Land zijn bijnaam hebben gekregen ‘zonder Land’? </a:t>
            </a:r>
          </a:p>
          <a:p>
            <a:pPr>
              <a:buNone/>
            </a:pPr>
            <a:endParaRPr lang="nl-NL" dirty="0"/>
          </a:p>
          <a:p>
            <a:pPr>
              <a:buNone/>
            </a:pPr>
            <a:r>
              <a:rPr lang="nl-NL" dirty="0" smtClean="0"/>
              <a:t>	Voor of na de Magna </a:t>
            </a:r>
            <a:r>
              <a:rPr lang="nl-NL" dirty="0" err="1" smtClean="0"/>
              <a:t>Carta</a:t>
            </a:r>
            <a:r>
              <a:rPr lang="nl-NL" dirty="0" smtClean="0"/>
              <a:t>? </a:t>
            </a:r>
          </a:p>
          <a:p>
            <a:pPr>
              <a:buNone/>
            </a:pPr>
            <a:endParaRPr lang="nl-NL" dirty="0"/>
          </a:p>
          <a:p>
            <a:pPr>
              <a:buNone/>
            </a:pPr>
            <a:r>
              <a:rPr lang="nl-NL" dirty="0" smtClean="0"/>
              <a:t>	</a:t>
            </a:r>
            <a:r>
              <a:rPr lang="nl-NL" smtClean="0"/>
              <a:t>Antwoord 6: </a:t>
            </a:r>
            <a:endParaRPr lang="nl-NL" dirty="0" smtClean="0"/>
          </a:p>
          <a:p>
            <a:pPr>
              <a:buNone/>
            </a:pPr>
            <a:r>
              <a:rPr lang="nl-NL" dirty="0"/>
              <a:t>	</a:t>
            </a:r>
            <a:r>
              <a:rPr lang="nl-NL" dirty="0" smtClean="0"/>
              <a:t>Daarna natuurlijk… want toen had hij ‘geen land’ meer. 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i="1" dirty="0" smtClean="0"/>
              <a:t>Conclusie</a:t>
            </a:r>
            <a:endParaRPr lang="nl-NL" i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nl-NL" dirty="0" smtClean="0"/>
              <a:t>	In de late middeleeuwen was een </a:t>
            </a:r>
            <a:r>
              <a:rPr lang="nl-NL" sz="3600" b="1" i="1" u="sng" dirty="0" smtClean="0"/>
              <a:t>BEGIN </a:t>
            </a:r>
            <a:r>
              <a:rPr lang="nl-NL" dirty="0" smtClean="0"/>
              <a:t>gemaakt met </a:t>
            </a:r>
            <a:r>
              <a:rPr lang="nl-NL" b="1" u="sng" dirty="0" smtClean="0"/>
              <a:t>centralisatie</a:t>
            </a:r>
            <a:r>
              <a:rPr lang="nl-NL" dirty="0" smtClean="0"/>
              <a:t> en </a:t>
            </a:r>
            <a:r>
              <a:rPr lang="nl-NL" b="1" u="sng" dirty="0" smtClean="0"/>
              <a:t>staatsvorming. </a:t>
            </a:r>
            <a:r>
              <a:rPr lang="nl-NL" dirty="0" smtClean="0"/>
              <a:t>Dit was mogelijk door de toenemende handel </a:t>
            </a:r>
            <a:r>
              <a:rPr lang="nl-NL" dirty="0" smtClean="0">
                <a:sym typeface="Wingdings" panose="05000000000000000000" pitchFamily="2" charset="2"/>
              </a:rPr>
              <a:t> belastinginnig  aanstellen niet erfelijke bestuurders = ambtenaren,</a:t>
            </a:r>
          </a:p>
          <a:p>
            <a:pPr>
              <a:buNone/>
            </a:pPr>
            <a:r>
              <a:rPr lang="nl-NL" dirty="0">
                <a:sym typeface="Wingdings" panose="05000000000000000000" pitchFamily="2" charset="2"/>
              </a:rPr>
              <a:t>	</a:t>
            </a:r>
            <a:r>
              <a:rPr lang="nl-NL" dirty="0" smtClean="0"/>
              <a:t>maar </a:t>
            </a:r>
            <a:r>
              <a:rPr lang="nl-NL" smtClean="0"/>
              <a:t>dit </a:t>
            </a:r>
            <a:r>
              <a:rPr lang="nl-NL" smtClean="0"/>
              <a:t>proces ging </a:t>
            </a:r>
            <a:r>
              <a:rPr lang="nl-NL" dirty="0" smtClean="0"/>
              <a:t>met veel conflicten en andere problemen gepaard (de vorsten moesten rekening houden met hun leenmannen en de onafhankelijke steden in </a:t>
            </a:r>
            <a:r>
              <a:rPr lang="nl-NL" b="1" dirty="0" smtClean="0"/>
              <a:t>parlementen</a:t>
            </a:r>
            <a:r>
              <a:rPr lang="nl-NL" dirty="0" smtClean="0"/>
              <a:t>). </a:t>
            </a:r>
          </a:p>
          <a:p>
            <a:pPr>
              <a:buNone/>
            </a:pPr>
            <a:r>
              <a:rPr lang="nl-NL" dirty="0"/>
              <a:t>	</a:t>
            </a:r>
            <a:r>
              <a:rPr lang="nl-NL" dirty="0" smtClean="0"/>
              <a:t>Van echte gecentraliseerde macht en staten was nog lang geen sprake. 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Kenmerkend aspect: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Het </a:t>
            </a:r>
            <a:r>
              <a:rPr lang="nl-NL" dirty="0" smtClean="0">
                <a:solidFill>
                  <a:srgbClr val="FF0000"/>
                </a:solidFill>
              </a:rPr>
              <a:t>begin van staatsvorming </a:t>
            </a:r>
            <a:r>
              <a:rPr lang="nl-NL" dirty="0" smtClean="0"/>
              <a:t>en </a:t>
            </a:r>
            <a:r>
              <a:rPr lang="nl-NL" dirty="0" smtClean="0">
                <a:solidFill>
                  <a:srgbClr val="FF0000"/>
                </a:solidFill>
              </a:rPr>
              <a:t>centralisatie</a:t>
            </a:r>
            <a:endParaRPr lang="nl-NL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 smtClean="0"/>
              <a:t>Jan zonder land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nl-NL" dirty="0" smtClean="0"/>
              <a:t>Lees de casus (op blz. 83) door. </a:t>
            </a:r>
          </a:p>
          <a:p>
            <a:pPr>
              <a:buNone/>
            </a:pPr>
            <a:endParaRPr lang="nl-NL" dirty="0"/>
          </a:p>
          <a:p>
            <a:pPr>
              <a:buNone/>
            </a:pPr>
            <a:r>
              <a:rPr lang="nl-NL" dirty="0" smtClean="0"/>
              <a:t>	Engelse koning: Jan zonder Land (leenheer) moet bij een bijeenkomst op 15 juni 1215 van zijn leenmannen een oorkonde ondertekenen: ‘de Grote Oorkonde’ (ofwel in Latijn: de Magna </a:t>
            </a:r>
            <a:r>
              <a:rPr lang="nl-NL" dirty="0" err="1" smtClean="0"/>
              <a:t>Carta</a:t>
            </a:r>
            <a:r>
              <a:rPr lang="nl-NL" dirty="0" smtClean="0"/>
              <a:t>). </a:t>
            </a:r>
          </a:p>
          <a:p>
            <a:pPr>
              <a:buNone/>
            </a:pPr>
            <a:r>
              <a:rPr lang="nl-NL" dirty="0"/>
              <a:t>	</a:t>
            </a:r>
            <a:r>
              <a:rPr lang="nl-NL" dirty="0" smtClean="0"/>
              <a:t>De edelen hadden Londen veroverd en Jan overvallen in zijn kasteel in </a:t>
            </a:r>
            <a:r>
              <a:rPr lang="nl-NL" dirty="0" err="1" smtClean="0"/>
              <a:t>Windsor</a:t>
            </a:r>
            <a:r>
              <a:rPr lang="nl-NL" dirty="0" smtClean="0"/>
              <a:t>. Want de edelen vonden dat Jan:</a:t>
            </a:r>
          </a:p>
          <a:p>
            <a:pPr>
              <a:buNone/>
            </a:pPr>
            <a:r>
              <a:rPr lang="nl-NL" dirty="0"/>
              <a:t>	</a:t>
            </a:r>
            <a:r>
              <a:rPr lang="nl-NL" dirty="0" smtClean="0"/>
              <a:t>- zijn wil te veel aan te steden oplegde</a:t>
            </a:r>
          </a:p>
          <a:p>
            <a:pPr>
              <a:buNone/>
            </a:pPr>
            <a:r>
              <a:rPr lang="nl-NL" dirty="0"/>
              <a:t>	</a:t>
            </a:r>
            <a:r>
              <a:rPr lang="nl-NL" dirty="0" smtClean="0"/>
              <a:t>- macht misbruikte</a:t>
            </a:r>
          </a:p>
          <a:p>
            <a:pPr>
              <a:buNone/>
            </a:pPr>
            <a:r>
              <a:rPr lang="nl-NL" dirty="0"/>
              <a:t>	</a:t>
            </a:r>
            <a:r>
              <a:rPr lang="nl-NL" dirty="0" smtClean="0"/>
              <a:t>- </a:t>
            </a:r>
            <a:r>
              <a:rPr lang="nl-NL" dirty="0" smtClean="0"/>
              <a:t>belastingen eisten van edelen </a:t>
            </a:r>
          </a:p>
          <a:p>
            <a:pPr>
              <a:buNone/>
            </a:pPr>
            <a:r>
              <a:rPr lang="nl-NL" dirty="0"/>
              <a:t>	</a:t>
            </a:r>
            <a:r>
              <a:rPr lang="nl-NL" dirty="0" smtClean="0"/>
              <a:t>- dat hij zich niet aan de wet hield</a:t>
            </a:r>
          </a:p>
          <a:p>
            <a:pPr>
              <a:buNone/>
            </a:pPr>
            <a:r>
              <a:rPr lang="nl-NL" dirty="0" smtClean="0"/>
              <a:t>	In de oorkonde stond vastgelegd dat zijn macht beperkt zou worden. Als Jan zou ondertekenen beloofden ze weer trouw aan hem te zijn. </a:t>
            </a:r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3707904" y="594928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l-NL" dirty="0" smtClean="0">
                <a:hlinkClick r:id="rId2"/>
              </a:rPr>
              <a:t>http://www.youtube.com/watch?v=0ozNSKTpyjw</a:t>
            </a:r>
            <a:endParaRPr lang="nl-NL" dirty="0"/>
          </a:p>
        </p:txBody>
      </p:sp>
      <p:pic>
        <p:nvPicPr>
          <p:cNvPr id="10242" name="Picture 2" descr="http://img3.wikia.nocookie.net/__cb20111001103920/disney/images/thumb/e/e6/Robin-hood-disneyscreencaps.com-4019.jpg/500px-Robin-hood-disneyscreencaps.com-4019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 l="34776" r="24401" b="38122"/>
          <a:stretch>
            <a:fillRect/>
          </a:stretch>
        </p:blipFill>
        <p:spPr bwMode="auto">
          <a:xfrm>
            <a:off x="6228184" y="692696"/>
            <a:ext cx="1584176" cy="1349483"/>
          </a:xfrm>
          <a:prstGeom prst="rect">
            <a:avLst/>
          </a:prstGeom>
          <a:noFill/>
        </p:spPr>
      </p:pic>
      <p:pic>
        <p:nvPicPr>
          <p:cNvPr id="10246" name="Picture 6" descr="King John Lackland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76056" y="620688"/>
            <a:ext cx="1008112" cy="165834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Welk begrip past bij deze tekening?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nl-NL" b="1" u="sng" dirty="0" smtClean="0"/>
              <a:t>Centralisatie:</a:t>
            </a:r>
          </a:p>
          <a:p>
            <a:pPr>
              <a:buNone/>
            </a:pPr>
            <a:endParaRPr lang="nl-NL" dirty="0"/>
          </a:p>
          <a:p>
            <a:pPr>
              <a:buNone/>
            </a:pPr>
            <a:r>
              <a:rPr lang="nl-NL" dirty="0" smtClean="0"/>
              <a:t>Alles vanuit één punt. </a:t>
            </a:r>
          </a:p>
          <a:p>
            <a:pPr>
              <a:buNone/>
            </a:pPr>
            <a:endParaRPr lang="nl-NL" dirty="0"/>
          </a:p>
          <a:p>
            <a:pPr>
              <a:buNone/>
            </a:pPr>
            <a:r>
              <a:rPr lang="nl-NL" dirty="0" smtClean="0"/>
              <a:t>	</a:t>
            </a:r>
            <a:r>
              <a:rPr lang="nl-NL" i="1" dirty="0" smtClean="0"/>
              <a:t>In de late middeleeuwen wilden vorsten hun macht verstevigen EN het rijk ook steeds meer vanuit één punt regeren!!!</a:t>
            </a:r>
            <a:endParaRPr lang="nl-NL" i="1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endParaRPr lang="nl-NL"/>
          </a:p>
        </p:txBody>
      </p:sp>
      <p:pic>
        <p:nvPicPr>
          <p:cNvPr id="15362" name="Picture 2" descr="http://biflatie.nl/wp-content/uploads/centralized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1124744"/>
            <a:ext cx="4248472" cy="53378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Vraag 1: 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nl-NL" dirty="0" smtClean="0"/>
              <a:t>	</a:t>
            </a:r>
            <a:r>
              <a:rPr lang="nl-NL" dirty="0" smtClean="0">
                <a:solidFill>
                  <a:srgbClr val="FF0000"/>
                </a:solidFill>
              </a:rPr>
              <a:t>Was de </a:t>
            </a:r>
            <a:r>
              <a:rPr lang="nl-NL" b="1" u="sng" dirty="0" smtClean="0">
                <a:solidFill>
                  <a:srgbClr val="FF0000"/>
                </a:solidFill>
              </a:rPr>
              <a:t>centralisatiepolitiek</a:t>
            </a:r>
            <a:r>
              <a:rPr lang="nl-NL" dirty="0" smtClean="0">
                <a:solidFill>
                  <a:srgbClr val="FF0000"/>
                </a:solidFill>
              </a:rPr>
              <a:t> van Jan zonder Land (zie casus) succesvol verlopen? </a:t>
            </a:r>
          </a:p>
          <a:p>
            <a:pPr>
              <a:buNone/>
            </a:pPr>
            <a:endParaRPr lang="nl-NL" dirty="0"/>
          </a:p>
          <a:p>
            <a:pPr>
              <a:buNone/>
            </a:pPr>
            <a:r>
              <a:rPr lang="nl-NL" dirty="0" smtClean="0"/>
              <a:t>	</a:t>
            </a:r>
            <a:r>
              <a:rPr lang="nl-NL" b="1" u="sng" dirty="0" smtClean="0"/>
              <a:t>NEE!!!</a:t>
            </a:r>
          </a:p>
          <a:p>
            <a:pPr>
              <a:buNone/>
            </a:pPr>
            <a:endParaRPr lang="nl-NL" dirty="0"/>
          </a:p>
          <a:p>
            <a:pPr>
              <a:buNone/>
            </a:pPr>
            <a:r>
              <a:rPr lang="nl-NL" dirty="0" smtClean="0"/>
              <a:t>	Waarom? </a:t>
            </a:r>
          </a:p>
          <a:p>
            <a:pPr>
              <a:buNone/>
            </a:pPr>
            <a:endParaRPr lang="nl-NL" dirty="0"/>
          </a:p>
          <a:p>
            <a:pPr>
              <a:buNone/>
            </a:pPr>
            <a:r>
              <a:rPr lang="nl-NL" dirty="0" smtClean="0"/>
              <a:t>	Antwoord 1: Omdat de (lagere) edelen / zijn leenmannen, hun macht niet wilden afstaan. 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Even op een volgorde: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nl-NL" b="1" u="sng" dirty="0" smtClean="0"/>
              <a:t>Vroege middeleeuwen:</a:t>
            </a:r>
          </a:p>
          <a:p>
            <a:r>
              <a:rPr lang="nl-NL" dirty="0" smtClean="0"/>
              <a:t>Vorsten (keizer / koning) bestuurden volgens het feodale stelsel (leenstelsel) = land in leen uitgeven</a:t>
            </a:r>
          </a:p>
          <a:p>
            <a:r>
              <a:rPr lang="nl-NL" dirty="0" smtClean="0"/>
              <a:t>Leenmannen gingen ‘hun’ leen steeds meer als bezit zien </a:t>
            </a:r>
            <a:r>
              <a:rPr lang="nl-NL" dirty="0" smtClean="0">
                <a:sym typeface="Wingdings" pitchFamily="2" charset="2"/>
              </a:rPr>
              <a:t> werden minder trouw aan de vorst</a:t>
            </a:r>
          </a:p>
          <a:p>
            <a:pPr>
              <a:buNone/>
            </a:pPr>
            <a:r>
              <a:rPr lang="nl-NL" b="1" u="sng" dirty="0" smtClean="0">
                <a:sym typeface="Wingdings" pitchFamily="2" charset="2"/>
              </a:rPr>
              <a:t>Late middeleeuwen: </a:t>
            </a:r>
          </a:p>
          <a:p>
            <a:r>
              <a:rPr lang="nl-NL" dirty="0" smtClean="0">
                <a:sym typeface="Wingdings" pitchFamily="2" charset="2"/>
              </a:rPr>
              <a:t>Vorsten wilden hun macht ‘terug’  ze gingen centraliseren</a:t>
            </a:r>
          </a:p>
          <a:p>
            <a:r>
              <a:rPr lang="nl-NL" dirty="0" smtClean="0">
                <a:sym typeface="Wingdings" pitchFamily="2" charset="2"/>
              </a:rPr>
              <a:t>Leenmannen moesten hun macht afstaan aan de vorst. </a:t>
            </a:r>
          </a:p>
          <a:p>
            <a:r>
              <a:rPr lang="nl-NL" dirty="0" smtClean="0">
                <a:sym typeface="Wingdings" pitchFamily="2" charset="2"/>
              </a:rPr>
              <a:t>Leenmannen kwamen (soms) in opstand tegen hun vorst. </a:t>
            </a:r>
            <a:endParaRPr lang="nl-NL" dirty="0" smtClean="0"/>
          </a:p>
          <a:p>
            <a:pPr>
              <a:buNone/>
            </a:pP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Vraag 2: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nl-NL" dirty="0" smtClean="0"/>
              <a:t>	</a:t>
            </a:r>
            <a:r>
              <a:rPr lang="nl-NL" i="1" dirty="0" smtClean="0">
                <a:solidFill>
                  <a:srgbClr val="FF0000"/>
                </a:solidFill>
              </a:rPr>
              <a:t>Waarom konden de vorsten in Europa, in de late middeleeuwen vaak </a:t>
            </a:r>
            <a:r>
              <a:rPr lang="nl-NL" i="1" dirty="0" err="1" smtClean="0">
                <a:solidFill>
                  <a:srgbClr val="FF0000"/>
                </a:solidFill>
              </a:rPr>
              <a:t>wél</a:t>
            </a:r>
            <a:r>
              <a:rPr lang="nl-NL" i="1" dirty="0" smtClean="0">
                <a:solidFill>
                  <a:srgbClr val="FF0000"/>
                </a:solidFill>
              </a:rPr>
              <a:t> succesvol centraliseren? </a:t>
            </a:r>
          </a:p>
          <a:p>
            <a:pPr>
              <a:buNone/>
            </a:pPr>
            <a:endParaRPr lang="nl-NL" i="1" dirty="0"/>
          </a:p>
          <a:p>
            <a:pPr>
              <a:buNone/>
            </a:pPr>
            <a:r>
              <a:rPr lang="nl-NL" i="1" dirty="0" smtClean="0"/>
              <a:t>	</a:t>
            </a:r>
            <a:r>
              <a:rPr lang="nl-NL" dirty="0" smtClean="0"/>
              <a:t>Antwoord 2 (oorzaak </a:t>
            </a:r>
            <a:r>
              <a:rPr lang="nl-NL" dirty="0" smtClean="0">
                <a:sym typeface="Wingdings" pitchFamily="2" charset="2"/>
              </a:rPr>
              <a:t> gevolg)</a:t>
            </a:r>
            <a:r>
              <a:rPr lang="nl-NL" dirty="0" smtClean="0"/>
              <a:t>: </a:t>
            </a:r>
          </a:p>
          <a:p>
            <a:pPr marL="514350" indent="-514350">
              <a:buFont typeface="+mj-lt"/>
              <a:buAutoNum type="arabicPeriod"/>
            </a:pPr>
            <a:r>
              <a:rPr lang="nl-NL" i="1" dirty="0" smtClean="0"/>
              <a:t>handel leefde op </a:t>
            </a:r>
            <a:r>
              <a:rPr lang="nl-NL" i="1" dirty="0" smtClean="0">
                <a:sym typeface="Wingdings" pitchFamily="2" charset="2"/>
              </a:rPr>
              <a:t> </a:t>
            </a:r>
          </a:p>
          <a:p>
            <a:pPr marL="514350" indent="-514350">
              <a:buFont typeface="+mj-lt"/>
              <a:buAutoNum type="arabicPeriod"/>
            </a:pPr>
            <a:r>
              <a:rPr lang="nl-NL" i="1" dirty="0" smtClean="0">
                <a:sym typeface="Wingdings" pitchFamily="2" charset="2"/>
              </a:rPr>
              <a:t>belasting heffen  </a:t>
            </a:r>
          </a:p>
          <a:p>
            <a:pPr marL="514350" indent="-514350">
              <a:buFont typeface="+mj-lt"/>
              <a:buAutoNum type="arabicPeriod"/>
            </a:pPr>
            <a:r>
              <a:rPr lang="nl-NL" i="1" dirty="0" smtClean="0">
                <a:sym typeface="Wingdings" pitchFamily="2" charset="2"/>
              </a:rPr>
              <a:t>legers inhuren + ambtenaren (die niet dus niet van adel waren) inhuren. </a:t>
            </a:r>
            <a:endParaRPr lang="nl-NL" i="1" dirty="0" smtClean="0"/>
          </a:p>
          <a:p>
            <a:pPr>
              <a:buNone/>
            </a:pPr>
            <a:r>
              <a:rPr lang="nl-NL" i="1" dirty="0"/>
              <a:t>	</a:t>
            </a:r>
            <a:r>
              <a:rPr lang="nl-NL" i="1" dirty="0" smtClean="0">
                <a:sym typeface="Wingdings" pitchFamily="2" charset="2"/>
              </a:rPr>
              <a:t> MEER MACHT VOOR DE VORST (KONING / KEIZER)</a:t>
            </a:r>
            <a:endParaRPr lang="nl-NL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Middeleeuwse ‘staten’ vergelijken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nl-NL" dirty="0" smtClean="0"/>
              <a:t>VRAAG 3: waarom staat het woord ‘staten’ tussen aanhalingstekens? </a:t>
            </a:r>
          </a:p>
          <a:p>
            <a:pPr>
              <a:buNone/>
            </a:pPr>
            <a:r>
              <a:rPr lang="nl-NL" dirty="0" smtClean="0"/>
              <a:t>VRAAG 4: </a:t>
            </a:r>
          </a:p>
          <a:p>
            <a:pPr>
              <a:buNone/>
            </a:pPr>
            <a:r>
              <a:rPr lang="nl-NL" dirty="0"/>
              <a:t>	</a:t>
            </a:r>
            <a:r>
              <a:rPr lang="nl-NL" dirty="0" smtClean="0"/>
              <a:t>hoe succesvol was de centralisatie in de late middeleeuwen van: </a:t>
            </a:r>
            <a:r>
              <a:rPr lang="nl-NL" b="1" dirty="0" smtClean="0"/>
              <a:t>Duitse keizerrijk, Noordelijke Nederlanden, Frankrijk en Engeland</a:t>
            </a:r>
            <a:r>
              <a:rPr lang="nl-NL" dirty="0" smtClean="0"/>
              <a:t>? </a:t>
            </a:r>
          </a:p>
          <a:p>
            <a:pPr>
              <a:buNone/>
            </a:pPr>
            <a:r>
              <a:rPr lang="nl-NL" dirty="0" smtClean="0"/>
              <a:t>	- maak een schema van vier kolommen waarbij je deze vier ‘staten’ gaat vergelijken. 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Antwoord 3: </a:t>
            </a:r>
          </a:p>
          <a:p>
            <a:pPr>
              <a:buNone/>
            </a:pPr>
            <a:r>
              <a:rPr lang="nl-NL" dirty="0" smtClean="0"/>
              <a:t>Dit staat tussen aanhalingstekens omdat je het woord staten niet echt serieus moet nemen, in die tijd bestonden er namelijk nog geen staten. Het proces van staatsvorming was slechts begonnen.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442</Words>
  <Application>Microsoft Office PowerPoint</Application>
  <PresentationFormat>Diavoorstelling (4:3)</PresentationFormat>
  <Paragraphs>99</Paragraphs>
  <Slides>17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17</vt:i4>
      </vt:variant>
    </vt:vector>
  </HeadingPairs>
  <TitlesOfParts>
    <vt:vector size="21" baseType="lpstr">
      <vt:lpstr>Arial</vt:lpstr>
      <vt:lpstr>Calibri</vt:lpstr>
      <vt:lpstr>Wingdings</vt:lpstr>
      <vt:lpstr>Office-thema</vt:lpstr>
      <vt:lpstr>Paragraaf 4.4 Het ontstaan van machtige staten</vt:lpstr>
      <vt:lpstr>Kenmerkend aspect:</vt:lpstr>
      <vt:lpstr>Jan zonder land</vt:lpstr>
      <vt:lpstr>Welk begrip past bij deze tekening? </vt:lpstr>
      <vt:lpstr>Vraag 1: </vt:lpstr>
      <vt:lpstr>Even op een volgorde:</vt:lpstr>
      <vt:lpstr>Vraag 2: </vt:lpstr>
      <vt:lpstr>Middeleeuwse ‘staten’ vergelijken</vt:lpstr>
      <vt:lpstr>PowerPoint-presentatie</vt:lpstr>
      <vt:lpstr>PowerPoint-presentatie</vt:lpstr>
      <vt:lpstr>Het verloop van de investituurstrijd was bepalend voor de verdeling van de macht in Midden-Europa (Duitse keizerrijk)</vt:lpstr>
      <vt:lpstr>PowerPoint-presentatie</vt:lpstr>
      <vt:lpstr>PowerPoint-presentatie</vt:lpstr>
      <vt:lpstr>PowerPoint-presentatie</vt:lpstr>
      <vt:lpstr>Parlement / Staten-Generaal</vt:lpstr>
      <vt:lpstr>Vraag 5</vt:lpstr>
      <vt:lpstr>Conclusie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Paragraaf 4.4 Het ontstaan van machtige staten</dc:title>
  <dc:creator>Gebruiker</dc:creator>
  <cp:lastModifiedBy>Kristel Biemans</cp:lastModifiedBy>
  <cp:revision>24</cp:revision>
  <dcterms:created xsi:type="dcterms:W3CDTF">2015-01-08T19:34:51Z</dcterms:created>
  <dcterms:modified xsi:type="dcterms:W3CDTF">2017-01-10T10:39:39Z</dcterms:modified>
</cp:coreProperties>
</file>